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to Kubernetes</a:t>
            </a:r>
            <a:endParaRPr lang="en-US" sz="6162" dirty="0"/>
          </a:p>
        </p:txBody>
      </p:sp>
      <p:sp>
        <p:nvSpPr>
          <p:cNvPr id="6" name="Text 2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Kubernetes is an open-source container orchestration system that automates the deployment, scaling, and management of containerized applications.</a:t>
            </a:r>
            <a:endParaRPr lang="en-US" sz="1786" dirty="0"/>
          </a:p>
        </p:txBody>
      </p:sp>
      <p:sp>
        <p:nvSpPr>
          <p:cNvPr id="7" name="Shape 3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76260C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01065" y="5886093"/>
            <a:ext cx="148233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</a:t>
            </a:r>
            <a:endParaRPr lang="en-US" sz="768" dirty="0"/>
          </a:p>
        </p:txBody>
      </p:sp>
      <p:sp>
        <p:nvSpPr>
          <p:cNvPr id="9" name="Text 5"/>
          <p:cNvSpPr/>
          <p:nvPr/>
        </p:nvSpPr>
        <p:spPr>
          <a:xfrm>
            <a:off x="1270040" y="5736550"/>
            <a:ext cx="2945130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muhammad umair</a:t>
            </a:r>
            <a:endParaRPr lang="en-US" sz="2233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241" y="618530"/>
            <a:ext cx="7569517" cy="14056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35"/>
              </a:lnSpc>
              <a:buNone/>
            </a:pPr>
            <a:r>
              <a:rPr lang="en-US" sz="4428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are Kubernetes-powered cloud services?</a:t>
            </a:r>
            <a:endParaRPr lang="en-US" sz="4428" dirty="0"/>
          </a:p>
        </p:txBody>
      </p:sp>
      <p:sp>
        <p:nvSpPr>
          <p:cNvPr id="6" name="Text 2"/>
          <p:cNvSpPr/>
          <p:nvPr/>
        </p:nvSpPr>
        <p:spPr>
          <a:xfrm>
            <a:off x="787241" y="2361605"/>
            <a:ext cx="7569517" cy="10794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34"/>
              </a:lnSpc>
              <a:buNone/>
            </a:pPr>
            <a:r>
              <a:rPr lang="en-US" sz="177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Kubernetes-powered cloud services are platforms that leverage the power of Kubernetes to offer a range of benefits to developers and businesses.</a:t>
            </a:r>
            <a:endParaRPr lang="en-US" sz="1771" dirty="0"/>
          </a:p>
        </p:txBody>
      </p:sp>
      <p:sp>
        <p:nvSpPr>
          <p:cNvPr id="7" name="Shape 3"/>
          <p:cNvSpPr/>
          <p:nvPr/>
        </p:nvSpPr>
        <p:spPr>
          <a:xfrm>
            <a:off x="787241" y="3694033"/>
            <a:ext cx="3672364" cy="2382322"/>
          </a:xfrm>
          <a:prstGeom prst="roundRect">
            <a:avLst>
              <a:gd name="adj" fmla="val 396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19770" y="3926562"/>
            <a:ext cx="3207306" cy="7029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68"/>
              </a:lnSpc>
              <a:buNone/>
            </a:pPr>
            <a:r>
              <a:rPr lang="en-US" sz="221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Simplified Deployment</a:t>
            </a:r>
            <a:endParaRPr lang="en-US" sz="2214" dirty="0"/>
          </a:p>
        </p:txBody>
      </p:sp>
      <p:sp>
        <p:nvSpPr>
          <p:cNvPr id="9" name="Text 5"/>
          <p:cNvSpPr/>
          <p:nvPr/>
        </p:nvSpPr>
        <p:spPr>
          <a:xfrm>
            <a:off x="1019770" y="4764405"/>
            <a:ext cx="3207306" cy="10794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34"/>
              </a:lnSpc>
              <a:buNone/>
            </a:pPr>
            <a:r>
              <a:rPr lang="en-US" sz="177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Effortlessly deploy and manage applications with automation.</a:t>
            </a:r>
            <a:endParaRPr lang="en-US" sz="1771" dirty="0"/>
          </a:p>
        </p:txBody>
      </p:sp>
      <p:sp>
        <p:nvSpPr>
          <p:cNvPr id="10" name="Shape 6"/>
          <p:cNvSpPr/>
          <p:nvPr/>
        </p:nvSpPr>
        <p:spPr>
          <a:xfrm>
            <a:off x="4684514" y="3694033"/>
            <a:ext cx="3672364" cy="2382322"/>
          </a:xfrm>
          <a:prstGeom prst="roundRect">
            <a:avLst>
              <a:gd name="adj" fmla="val 396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917043" y="3926562"/>
            <a:ext cx="3010376" cy="351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8"/>
              </a:lnSpc>
              <a:buNone/>
            </a:pPr>
            <a:r>
              <a:rPr lang="en-US" sz="221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Scalability</a:t>
            </a:r>
            <a:endParaRPr lang="en-US" sz="2214" dirty="0"/>
          </a:p>
        </p:txBody>
      </p:sp>
      <p:sp>
        <p:nvSpPr>
          <p:cNvPr id="12" name="Text 8"/>
          <p:cNvSpPr/>
          <p:nvPr/>
        </p:nvSpPr>
        <p:spPr>
          <a:xfrm>
            <a:off x="4917043" y="4412933"/>
            <a:ext cx="3207306" cy="719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34"/>
              </a:lnSpc>
              <a:buNone/>
            </a:pPr>
            <a:r>
              <a:rPr lang="en-US" sz="177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Scale applications seamlessly to meet demand.</a:t>
            </a:r>
            <a:endParaRPr lang="en-US" sz="1771" dirty="0"/>
          </a:p>
        </p:txBody>
      </p:sp>
      <p:sp>
        <p:nvSpPr>
          <p:cNvPr id="13" name="Shape 9"/>
          <p:cNvSpPr/>
          <p:nvPr/>
        </p:nvSpPr>
        <p:spPr>
          <a:xfrm>
            <a:off x="787241" y="6301264"/>
            <a:ext cx="7569517" cy="1311235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19770" y="6533793"/>
            <a:ext cx="3125153" cy="351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8"/>
              </a:lnSpc>
              <a:buNone/>
            </a:pPr>
            <a:r>
              <a:rPr lang="en-US" sz="221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Improved Availability</a:t>
            </a:r>
            <a:endParaRPr lang="en-US" sz="2214" dirty="0"/>
          </a:p>
        </p:txBody>
      </p:sp>
      <p:sp>
        <p:nvSpPr>
          <p:cNvPr id="15" name="Text 11"/>
          <p:cNvSpPr/>
          <p:nvPr/>
        </p:nvSpPr>
        <p:spPr>
          <a:xfrm>
            <a:off x="1019770" y="7020163"/>
            <a:ext cx="7104459" cy="3598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34"/>
              </a:lnSpc>
              <a:buNone/>
            </a:pPr>
            <a:r>
              <a:rPr lang="en-US" sz="177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 high uptime with self-healing capabilities.</a:t>
            </a:r>
            <a:endParaRPr lang="en-US" sz="1771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001203"/>
            <a:ext cx="130428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Spectrum of Kubernetes-powered cloud services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872389"/>
            <a:ext cx="130428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Kubernetes-powered cloud services can be categorized based on their level of management and control.</a:t>
            </a:r>
            <a:endParaRPr lang="en-US" sz="1786" dirty="0"/>
          </a:p>
        </p:txBody>
      </p:sp>
      <p:sp>
        <p:nvSpPr>
          <p:cNvPr id="6" name="Text 3"/>
          <p:cNvSpPr/>
          <p:nvPr/>
        </p:nvSpPr>
        <p:spPr>
          <a:xfrm>
            <a:off x="793790" y="471725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Fully Managed</a:t>
            </a:r>
            <a:endParaRPr lang="en-US" sz="2233" dirty="0"/>
          </a:p>
        </p:txBody>
      </p:sp>
      <p:sp>
        <p:nvSpPr>
          <p:cNvPr id="7" name="Text 4"/>
          <p:cNvSpPr/>
          <p:nvPr/>
        </p:nvSpPr>
        <p:spPr>
          <a:xfrm>
            <a:off x="793790" y="5298400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Managed by the cloud provider, offering minimal control.</a:t>
            </a:r>
            <a:endParaRPr lang="en-US" sz="1786" dirty="0"/>
          </a:p>
        </p:txBody>
      </p:sp>
      <p:sp>
        <p:nvSpPr>
          <p:cNvPr id="8" name="Text 5"/>
          <p:cNvSpPr/>
          <p:nvPr/>
        </p:nvSpPr>
        <p:spPr>
          <a:xfrm>
            <a:off x="5332928" y="471725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Partially Managed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5332928" y="5298400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Offers a balance of provider management and user control.</a:t>
            </a:r>
            <a:endParaRPr lang="en-US" sz="1786" dirty="0"/>
          </a:p>
        </p:txBody>
      </p:sp>
      <p:sp>
        <p:nvSpPr>
          <p:cNvPr id="10" name="Text 7"/>
          <p:cNvSpPr/>
          <p:nvPr/>
        </p:nvSpPr>
        <p:spPr>
          <a:xfrm>
            <a:off x="9872067" y="471725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Self-Managed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9872067" y="5298400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Provides complete control but requires extensive expertise.</a:t>
            </a:r>
            <a:endParaRPr lang="en-US" sz="1786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9615" y="1070134"/>
            <a:ext cx="7684770" cy="1303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30"/>
              </a:lnSpc>
              <a:buNone/>
            </a:pPr>
            <a:r>
              <a:rPr lang="en-US" sz="410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Managed Kubernetes services</a:t>
            </a:r>
            <a:endParaRPr lang="en-US" sz="4104" dirty="0"/>
          </a:p>
        </p:txBody>
      </p:sp>
      <p:sp>
        <p:nvSpPr>
          <p:cNvPr id="6" name="Text 2"/>
          <p:cNvSpPr/>
          <p:nvPr/>
        </p:nvSpPr>
        <p:spPr>
          <a:xfrm>
            <a:off x="729615" y="2685812"/>
            <a:ext cx="7684770" cy="666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7"/>
              </a:lnSpc>
              <a:buNone/>
            </a:pPr>
            <a:r>
              <a:rPr lang="en-US" sz="1642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Managed Kubernetes services are provided by cloud providers like AWS, Azure, and GCP, simplifying infrastructure management and deployment.</a:t>
            </a:r>
            <a:endParaRPr lang="en-US" sz="1642" dirty="0"/>
          </a:p>
        </p:txBody>
      </p:sp>
      <p:sp>
        <p:nvSpPr>
          <p:cNvPr id="7" name="Shape 3"/>
          <p:cNvSpPr/>
          <p:nvPr/>
        </p:nvSpPr>
        <p:spPr>
          <a:xfrm>
            <a:off x="729615" y="3821668"/>
            <a:ext cx="468987" cy="468987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94278" y="3899773"/>
            <a:ext cx="139541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2"/>
              </a:lnSpc>
              <a:buNone/>
            </a:pPr>
            <a:r>
              <a:rPr lang="en-US" sz="2462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62" dirty="0"/>
          </a:p>
        </p:txBody>
      </p:sp>
      <p:sp>
        <p:nvSpPr>
          <p:cNvPr id="9" name="Text 5"/>
          <p:cNvSpPr/>
          <p:nvPr/>
        </p:nvSpPr>
        <p:spPr>
          <a:xfrm>
            <a:off x="1407081" y="3821668"/>
            <a:ext cx="2606040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5"/>
              </a:lnSpc>
              <a:buNone/>
            </a:pPr>
            <a:r>
              <a:rPr lang="en-US" sz="2052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Automatic Updates</a:t>
            </a:r>
            <a:endParaRPr lang="en-US" sz="2052" dirty="0"/>
          </a:p>
        </p:txBody>
      </p:sp>
      <p:sp>
        <p:nvSpPr>
          <p:cNvPr id="10" name="Text 6"/>
          <p:cNvSpPr/>
          <p:nvPr/>
        </p:nvSpPr>
        <p:spPr>
          <a:xfrm>
            <a:off x="1407081" y="4272439"/>
            <a:ext cx="3060740" cy="10004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7"/>
              </a:lnSpc>
              <a:buNone/>
            </a:pPr>
            <a:r>
              <a:rPr lang="en-US" sz="1642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Regular updates are managed by the provider, minimizing downtime.</a:t>
            </a:r>
            <a:endParaRPr lang="en-US" sz="1642" dirty="0"/>
          </a:p>
        </p:txBody>
      </p:sp>
      <p:sp>
        <p:nvSpPr>
          <p:cNvPr id="11" name="Shape 7"/>
          <p:cNvSpPr/>
          <p:nvPr/>
        </p:nvSpPr>
        <p:spPr>
          <a:xfrm>
            <a:off x="4676299" y="3821668"/>
            <a:ext cx="468987" cy="468987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814411" y="3899773"/>
            <a:ext cx="192643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2"/>
              </a:lnSpc>
              <a:buNone/>
            </a:pPr>
            <a:r>
              <a:rPr lang="en-US" sz="2462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62" dirty="0"/>
          </a:p>
        </p:txBody>
      </p:sp>
      <p:sp>
        <p:nvSpPr>
          <p:cNvPr id="13" name="Text 9"/>
          <p:cNvSpPr/>
          <p:nvPr/>
        </p:nvSpPr>
        <p:spPr>
          <a:xfrm>
            <a:off x="5353764" y="3821668"/>
            <a:ext cx="3060740" cy="6515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65"/>
              </a:lnSpc>
              <a:buNone/>
            </a:pPr>
            <a:r>
              <a:rPr lang="en-US" sz="2052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Security Enhancements</a:t>
            </a:r>
            <a:endParaRPr lang="en-US" sz="2052" dirty="0"/>
          </a:p>
        </p:txBody>
      </p:sp>
      <p:sp>
        <p:nvSpPr>
          <p:cNvPr id="14" name="Text 10"/>
          <p:cNvSpPr/>
          <p:nvPr/>
        </p:nvSpPr>
        <p:spPr>
          <a:xfrm>
            <a:off x="5353764" y="4598194"/>
            <a:ext cx="3060740" cy="10004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7"/>
              </a:lnSpc>
              <a:buNone/>
            </a:pPr>
            <a:r>
              <a:rPr lang="en-US" sz="1642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Cloud providers offer robust security features and compliance.</a:t>
            </a:r>
            <a:endParaRPr lang="en-US" sz="1642" dirty="0"/>
          </a:p>
        </p:txBody>
      </p:sp>
      <p:sp>
        <p:nvSpPr>
          <p:cNvPr id="15" name="Shape 11"/>
          <p:cNvSpPr/>
          <p:nvPr/>
        </p:nvSpPr>
        <p:spPr>
          <a:xfrm>
            <a:off x="729615" y="6041588"/>
            <a:ext cx="468987" cy="468987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867727" y="6119693"/>
            <a:ext cx="192643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2"/>
              </a:lnSpc>
              <a:buNone/>
            </a:pPr>
            <a:r>
              <a:rPr lang="en-US" sz="2462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62" dirty="0"/>
          </a:p>
        </p:txBody>
      </p:sp>
      <p:sp>
        <p:nvSpPr>
          <p:cNvPr id="17" name="Text 13"/>
          <p:cNvSpPr/>
          <p:nvPr/>
        </p:nvSpPr>
        <p:spPr>
          <a:xfrm>
            <a:off x="1407081" y="6041588"/>
            <a:ext cx="3019068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5"/>
              </a:lnSpc>
              <a:buNone/>
            </a:pPr>
            <a:r>
              <a:rPr lang="en-US" sz="2052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Simplified Monitoring</a:t>
            </a:r>
            <a:endParaRPr lang="en-US" sz="2052" dirty="0"/>
          </a:p>
        </p:txBody>
      </p:sp>
      <p:sp>
        <p:nvSpPr>
          <p:cNvPr id="18" name="Text 14"/>
          <p:cNvSpPr/>
          <p:nvPr/>
        </p:nvSpPr>
        <p:spPr>
          <a:xfrm>
            <a:off x="1407081" y="6492359"/>
            <a:ext cx="3060740" cy="666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7"/>
              </a:lnSpc>
              <a:buNone/>
            </a:pPr>
            <a:r>
              <a:rPr lang="en-US" sz="1642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Provides built-in monitoring and alerting tools.</a:t>
            </a:r>
            <a:endParaRPr lang="en-US" sz="1642" dirty="0"/>
          </a:p>
        </p:txBody>
      </p:sp>
      <p:sp>
        <p:nvSpPr>
          <p:cNvPr id="19" name="Shape 15"/>
          <p:cNvSpPr/>
          <p:nvPr/>
        </p:nvSpPr>
        <p:spPr>
          <a:xfrm>
            <a:off x="4676299" y="6041588"/>
            <a:ext cx="468987" cy="468987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4819293" y="6119693"/>
            <a:ext cx="182999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2"/>
              </a:lnSpc>
              <a:buNone/>
            </a:pPr>
            <a:r>
              <a:rPr lang="en-US" sz="2462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462" dirty="0"/>
          </a:p>
        </p:txBody>
      </p:sp>
      <p:sp>
        <p:nvSpPr>
          <p:cNvPr id="21" name="Text 17"/>
          <p:cNvSpPr/>
          <p:nvPr/>
        </p:nvSpPr>
        <p:spPr>
          <a:xfrm>
            <a:off x="5353764" y="6041588"/>
            <a:ext cx="2606040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5"/>
              </a:lnSpc>
              <a:buNone/>
            </a:pPr>
            <a:r>
              <a:rPr lang="en-US" sz="2052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Cost Optimization</a:t>
            </a:r>
            <a:endParaRPr lang="en-US" sz="2052" dirty="0"/>
          </a:p>
        </p:txBody>
      </p:sp>
      <p:sp>
        <p:nvSpPr>
          <p:cNvPr id="22" name="Text 18"/>
          <p:cNvSpPr/>
          <p:nvPr/>
        </p:nvSpPr>
        <p:spPr>
          <a:xfrm>
            <a:off x="5353764" y="6492359"/>
            <a:ext cx="3060740" cy="666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7"/>
              </a:lnSpc>
              <a:buNone/>
            </a:pPr>
            <a:r>
              <a:rPr lang="en-US" sz="1642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Streamlined resource allocation and billing.</a:t>
            </a:r>
            <a:endParaRPr lang="en-US" sz="1642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1526" y="614005"/>
            <a:ext cx="7580948" cy="13956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95"/>
              </a:lnSpc>
              <a:buNone/>
            </a:pPr>
            <a:r>
              <a:rPr lang="en-US" sz="4396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Self-managed Kubernetes services</a:t>
            </a:r>
            <a:endParaRPr lang="en-US" sz="4396" dirty="0"/>
          </a:p>
        </p:txBody>
      </p:sp>
      <p:sp>
        <p:nvSpPr>
          <p:cNvPr id="6" name="Text 2"/>
          <p:cNvSpPr/>
          <p:nvPr/>
        </p:nvSpPr>
        <p:spPr>
          <a:xfrm>
            <a:off x="781526" y="2344579"/>
            <a:ext cx="7580948" cy="714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13"/>
              </a:lnSpc>
              <a:buNone/>
            </a:pPr>
            <a:r>
              <a:rPr lang="en-US" sz="17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Self-managed Kubernetes services provide complete control over the Kubernetes cluster, allowing for greater customization.</a:t>
            </a:r>
            <a:endParaRPr lang="en-US" sz="1758" dirty="0"/>
          </a:p>
        </p:txBody>
      </p:sp>
      <p:sp>
        <p:nvSpPr>
          <p:cNvPr id="7" name="Shape 3"/>
          <p:cNvSpPr/>
          <p:nvPr/>
        </p:nvSpPr>
        <p:spPr>
          <a:xfrm>
            <a:off x="865227" y="3561636"/>
            <a:ext cx="502444" cy="502444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41678" y="3645337"/>
            <a:ext cx="149423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38"/>
              </a:lnSpc>
              <a:buNone/>
            </a:pPr>
            <a:r>
              <a:rPr lang="en-US" sz="2638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38" dirty="0"/>
          </a:p>
        </p:txBody>
      </p:sp>
      <p:sp>
        <p:nvSpPr>
          <p:cNvPr id="9" name="Text 5"/>
          <p:cNvSpPr/>
          <p:nvPr/>
        </p:nvSpPr>
        <p:spPr>
          <a:xfrm>
            <a:off x="2344579" y="3533656"/>
            <a:ext cx="2791301" cy="348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47"/>
              </a:lnSpc>
              <a:buNone/>
            </a:pPr>
            <a:r>
              <a:rPr lang="en-US" sz="2198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Cluster Setup</a:t>
            </a:r>
            <a:endParaRPr lang="en-US" sz="2198" dirty="0"/>
          </a:p>
        </p:txBody>
      </p:sp>
      <p:sp>
        <p:nvSpPr>
          <p:cNvPr id="10" name="Text 6"/>
          <p:cNvSpPr/>
          <p:nvPr/>
        </p:nvSpPr>
        <p:spPr>
          <a:xfrm>
            <a:off x="2344579" y="4016454"/>
            <a:ext cx="6017895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13"/>
              </a:lnSpc>
              <a:buNone/>
            </a:pPr>
            <a:r>
              <a:rPr lang="en-US" sz="17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Install and configure Kubernetes on your infrastructure.</a:t>
            </a:r>
            <a:endParaRPr lang="en-US" sz="1758" dirty="0"/>
          </a:p>
        </p:txBody>
      </p:sp>
      <p:sp>
        <p:nvSpPr>
          <p:cNvPr id="11" name="Shape 7"/>
          <p:cNvSpPr/>
          <p:nvPr/>
        </p:nvSpPr>
        <p:spPr>
          <a:xfrm>
            <a:off x="865227" y="5071467"/>
            <a:ext cx="502444" cy="502444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13222" y="5155168"/>
            <a:ext cx="206335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38"/>
              </a:lnSpc>
              <a:buNone/>
            </a:pPr>
            <a:r>
              <a:rPr lang="en-US" sz="2638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38" dirty="0"/>
          </a:p>
        </p:txBody>
      </p:sp>
      <p:sp>
        <p:nvSpPr>
          <p:cNvPr id="13" name="Text 9"/>
          <p:cNvSpPr/>
          <p:nvPr/>
        </p:nvSpPr>
        <p:spPr>
          <a:xfrm>
            <a:off x="2344579" y="5043488"/>
            <a:ext cx="3998238" cy="348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47"/>
              </a:lnSpc>
              <a:buNone/>
            </a:pPr>
            <a:r>
              <a:rPr lang="en-US" sz="2198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Configuration Management</a:t>
            </a:r>
            <a:endParaRPr lang="en-US" sz="2198" dirty="0"/>
          </a:p>
        </p:txBody>
      </p:sp>
      <p:sp>
        <p:nvSpPr>
          <p:cNvPr id="14" name="Text 10"/>
          <p:cNvSpPr/>
          <p:nvPr/>
        </p:nvSpPr>
        <p:spPr>
          <a:xfrm>
            <a:off x="2344579" y="5526286"/>
            <a:ext cx="6017895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13"/>
              </a:lnSpc>
              <a:buNone/>
            </a:pPr>
            <a:r>
              <a:rPr lang="en-US" sz="17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 cluster resources, security, and networking.</a:t>
            </a:r>
            <a:endParaRPr lang="en-US" sz="1758" dirty="0"/>
          </a:p>
        </p:txBody>
      </p:sp>
      <p:sp>
        <p:nvSpPr>
          <p:cNvPr id="15" name="Shape 11"/>
          <p:cNvSpPr/>
          <p:nvPr/>
        </p:nvSpPr>
        <p:spPr>
          <a:xfrm>
            <a:off x="865227" y="6581299"/>
            <a:ext cx="502444" cy="502444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013222" y="6665000"/>
            <a:ext cx="206335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38"/>
              </a:lnSpc>
              <a:buNone/>
            </a:pPr>
            <a:r>
              <a:rPr lang="en-US" sz="2638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38" dirty="0"/>
          </a:p>
        </p:txBody>
      </p:sp>
      <p:sp>
        <p:nvSpPr>
          <p:cNvPr id="17" name="Text 13"/>
          <p:cNvSpPr/>
          <p:nvPr/>
        </p:nvSpPr>
        <p:spPr>
          <a:xfrm>
            <a:off x="2344579" y="6553319"/>
            <a:ext cx="4195167" cy="348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47"/>
              </a:lnSpc>
              <a:buNone/>
            </a:pPr>
            <a:r>
              <a:rPr lang="en-US" sz="2198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Monitoring and Maintenance</a:t>
            </a:r>
            <a:endParaRPr lang="en-US" sz="2198" dirty="0"/>
          </a:p>
        </p:txBody>
      </p:sp>
      <p:sp>
        <p:nvSpPr>
          <p:cNvPr id="18" name="Text 14"/>
          <p:cNvSpPr/>
          <p:nvPr/>
        </p:nvSpPr>
        <p:spPr>
          <a:xfrm>
            <a:off x="2344579" y="7036118"/>
            <a:ext cx="6017895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13"/>
              </a:lnSpc>
              <a:buNone/>
            </a:pPr>
            <a:r>
              <a:rPr lang="en-US" sz="175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monitoring, logging, and maintenance tasks.</a:t>
            </a:r>
            <a:endParaRPr lang="en-US" sz="1758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5665" y="615910"/>
            <a:ext cx="8032671" cy="9922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907"/>
              </a:lnSpc>
              <a:buNone/>
            </a:pPr>
            <a:r>
              <a:rPr lang="en-US" sz="3126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Advantages of Kubernetes-powered cloud services</a:t>
            </a:r>
            <a:endParaRPr lang="en-US" sz="3126" dirty="0"/>
          </a:p>
        </p:txBody>
      </p:sp>
      <p:sp>
        <p:nvSpPr>
          <p:cNvPr id="6" name="Text 2"/>
          <p:cNvSpPr/>
          <p:nvPr/>
        </p:nvSpPr>
        <p:spPr>
          <a:xfrm>
            <a:off x="555665" y="1846302"/>
            <a:ext cx="8032671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Kubernetes-powered cloud services offer numerous advantages for organizations, including scalability, resilience, and cost efficiency.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65" y="2533055"/>
            <a:ext cx="793790" cy="12701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2691765"/>
            <a:ext cx="198465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53"/>
              </a:lnSpc>
              <a:buNone/>
            </a:pPr>
            <a:r>
              <a:rPr lang="en-US" sz="156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Increased Agility</a:t>
            </a:r>
            <a:endParaRPr lang="en-US" sz="1563" dirty="0"/>
          </a:p>
        </p:txBody>
      </p:sp>
      <p:sp>
        <p:nvSpPr>
          <p:cNvPr id="9" name="Text 4"/>
          <p:cNvSpPr/>
          <p:nvPr/>
        </p:nvSpPr>
        <p:spPr>
          <a:xfrm>
            <a:off x="1587579" y="3035022"/>
            <a:ext cx="7000756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Rapidly deploy and update applications.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65" y="3803213"/>
            <a:ext cx="793790" cy="12701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3961924"/>
            <a:ext cx="212431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53"/>
              </a:lnSpc>
              <a:buNone/>
            </a:pPr>
            <a:r>
              <a:rPr lang="en-US" sz="156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Scalability</a:t>
            </a:r>
            <a:endParaRPr lang="en-US" sz="1563" dirty="0"/>
          </a:p>
        </p:txBody>
      </p:sp>
      <p:sp>
        <p:nvSpPr>
          <p:cNvPr id="12" name="Text 6"/>
          <p:cNvSpPr/>
          <p:nvPr/>
        </p:nvSpPr>
        <p:spPr>
          <a:xfrm>
            <a:off x="1587579" y="4305181"/>
            <a:ext cx="7000756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Scale applications seamlessly based on demand.</a:t>
            </a:r>
            <a:endParaRPr lang="en-US" sz="12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65" y="5073372"/>
            <a:ext cx="793790" cy="12701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87579" y="5232083"/>
            <a:ext cx="2205157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53"/>
              </a:lnSpc>
              <a:buNone/>
            </a:pPr>
            <a:r>
              <a:rPr lang="en-US" sz="156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Improved Availability</a:t>
            </a:r>
            <a:endParaRPr lang="en-US" sz="1563" dirty="0"/>
          </a:p>
        </p:txBody>
      </p:sp>
      <p:sp>
        <p:nvSpPr>
          <p:cNvPr id="15" name="Text 8"/>
          <p:cNvSpPr/>
          <p:nvPr/>
        </p:nvSpPr>
        <p:spPr>
          <a:xfrm>
            <a:off x="1587579" y="5575340"/>
            <a:ext cx="7000756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 high uptime with automated failover mechanisms.</a:t>
            </a:r>
            <a:endParaRPr lang="en-US" sz="12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65" y="6343531"/>
            <a:ext cx="793790" cy="127015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587579" y="6502241"/>
            <a:ext cx="198465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53"/>
              </a:lnSpc>
              <a:buNone/>
            </a:pPr>
            <a:r>
              <a:rPr lang="en-US" sz="156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Reduced Costs</a:t>
            </a:r>
            <a:endParaRPr lang="en-US" sz="1563" dirty="0"/>
          </a:p>
        </p:txBody>
      </p:sp>
      <p:sp>
        <p:nvSpPr>
          <p:cNvPr id="18" name="Text 10"/>
          <p:cNvSpPr/>
          <p:nvPr/>
        </p:nvSpPr>
        <p:spPr>
          <a:xfrm>
            <a:off x="1587579" y="6845498"/>
            <a:ext cx="7000756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resource utilization and reduce operational expenses.</a:t>
            </a:r>
            <a:endParaRPr lang="en-US" sz="1250" dirty="0"/>
          </a:p>
        </p:txBody>
      </p:sp>
      <p:pic>
        <p:nvPicPr>
          <p:cNvPr id="19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892850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and considerations</a:t>
            </a: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6280190" y="2650569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While Kubernetes offers benefits, it also presents challenges, such as complexity, learning curves, and security considerations.</a:t>
            </a:r>
            <a:endParaRPr lang="en-US" sz="1786" dirty="0"/>
          </a:p>
        </p:txBody>
      </p:sp>
      <p:sp>
        <p:nvSpPr>
          <p:cNvPr id="7" name="Shape 3"/>
          <p:cNvSpPr/>
          <p:nvPr/>
        </p:nvSpPr>
        <p:spPr>
          <a:xfrm>
            <a:off x="6280190" y="3631525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287810" y="3639145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514624" y="3782854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Challenge</a:t>
            </a:r>
            <a:endParaRPr lang="en-US" sz="1786" dirty="0"/>
          </a:p>
        </p:txBody>
      </p:sp>
      <p:sp>
        <p:nvSpPr>
          <p:cNvPr id="10" name="Text 6"/>
          <p:cNvSpPr/>
          <p:nvPr/>
        </p:nvSpPr>
        <p:spPr>
          <a:xfrm>
            <a:off x="10289024" y="3782854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Solution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6287810" y="4289465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514624" y="4433173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Complexity</a:t>
            </a:r>
            <a:endParaRPr lang="en-US" sz="1786" dirty="0"/>
          </a:p>
        </p:txBody>
      </p:sp>
      <p:sp>
        <p:nvSpPr>
          <p:cNvPr id="13" name="Text 9"/>
          <p:cNvSpPr/>
          <p:nvPr/>
        </p:nvSpPr>
        <p:spPr>
          <a:xfrm>
            <a:off x="10289024" y="4433173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managed services or dedicated teams.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6287810" y="5302687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514624" y="5446395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Learning Curve</a:t>
            </a:r>
            <a:endParaRPr lang="en-US" sz="1786" dirty="0"/>
          </a:p>
        </p:txBody>
      </p:sp>
      <p:sp>
        <p:nvSpPr>
          <p:cNvPr id="16" name="Text 12"/>
          <p:cNvSpPr/>
          <p:nvPr/>
        </p:nvSpPr>
        <p:spPr>
          <a:xfrm>
            <a:off x="10289024" y="5446395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Invest in training and documentation.</a:t>
            </a:r>
            <a:endParaRPr lang="en-US" sz="1786" dirty="0"/>
          </a:p>
        </p:txBody>
      </p:sp>
      <p:sp>
        <p:nvSpPr>
          <p:cNvPr id="17" name="Shape 13"/>
          <p:cNvSpPr/>
          <p:nvPr/>
        </p:nvSpPr>
        <p:spPr>
          <a:xfrm>
            <a:off x="6287810" y="631590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6514624" y="6459617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Security Concerns</a:t>
            </a:r>
            <a:endParaRPr lang="en-US" sz="1786" dirty="0"/>
          </a:p>
        </p:txBody>
      </p:sp>
      <p:sp>
        <p:nvSpPr>
          <p:cNvPr id="19" name="Text 15"/>
          <p:cNvSpPr/>
          <p:nvPr/>
        </p:nvSpPr>
        <p:spPr>
          <a:xfrm>
            <a:off x="10289024" y="6459617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robust security practices and tools.</a:t>
            </a:r>
            <a:endParaRPr lang="en-US" sz="1786" dirty="0"/>
          </a:p>
        </p:txBody>
      </p:sp>
      <p:pic>
        <p:nvPicPr>
          <p:cNvPr id="2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9691" y="896303"/>
            <a:ext cx="6750963" cy="547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12"/>
              </a:lnSpc>
              <a:buNone/>
            </a:pPr>
            <a:r>
              <a:rPr lang="en-US" sz="3449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and key takeaways</a:t>
            </a:r>
            <a:endParaRPr lang="en-US" sz="3449" dirty="0"/>
          </a:p>
        </p:txBody>
      </p:sp>
      <p:sp>
        <p:nvSpPr>
          <p:cNvPr id="6" name="Text 2"/>
          <p:cNvSpPr/>
          <p:nvPr/>
        </p:nvSpPr>
        <p:spPr>
          <a:xfrm>
            <a:off x="6099691" y="1706523"/>
            <a:ext cx="7917418" cy="560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8"/>
              </a:lnSpc>
              <a:buNone/>
            </a:pPr>
            <a:r>
              <a:rPr lang="en-US" sz="138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Kubernetes-powered cloud services provide a powerful solution for modern application development and deployment, offering scalability, resilience, and cost optimization.</a:t>
            </a:r>
            <a:endParaRPr lang="en-US" sz="138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691" y="2464356"/>
            <a:ext cx="438031" cy="4380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9691" y="3077528"/>
            <a:ext cx="2190393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56"/>
              </a:lnSpc>
              <a:buNone/>
            </a:pPr>
            <a:r>
              <a:rPr lang="en-US" sz="1725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Cloud Computing</a:t>
            </a:r>
            <a:endParaRPr lang="en-US" sz="1725" dirty="0"/>
          </a:p>
        </p:txBody>
      </p:sp>
      <p:sp>
        <p:nvSpPr>
          <p:cNvPr id="9" name="Text 4"/>
          <p:cNvSpPr/>
          <p:nvPr/>
        </p:nvSpPr>
        <p:spPr>
          <a:xfrm>
            <a:off x="6099691" y="3456503"/>
            <a:ext cx="7917418" cy="2803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08"/>
              </a:lnSpc>
              <a:buNone/>
            </a:pPr>
            <a:r>
              <a:rPr lang="en-US" sz="138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 the benefits of cloud infrastructure.</a:t>
            </a:r>
            <a:endParaRPr lang="en-US" sz="138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691" y="4262557"/>
            <a:ext cx="438031" cy="4380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9691" y="4875728"/>
            <a:ext cx="2190393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56"/>
              </a:lnSpc>
              <a:buNone/>
            </a:pPr>
            <a:r>
              <a:rPr lang="en-US" sz="1725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Containerization</a:t>
            </a:r>
            <a:endParaRPr lang="en-US" sz="1725" dirty="0"/>
          </a:p>
        </p:txBody>
      </p:sp>
      <p:sp>
        <p:nvSpPr>
          <p:cNvPr id="12" name="Text 6"/>
          <p:cNvSpPr/>
          <p:nvPr/>
        </p:nvSpPr>
        <p:spPr>
          <a:xfrm>
            <a:off x="6099691" y="5254704"/>
            <a:ext cx="7917418" cy="2803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08"/>
              </a:lnSpc>
              <a:buNone/>
            </a:pPr>
            <a:r>
              <a:rPr lang="en-US" sz="138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 containers for efficient application packaging.</a:t>
            </a:r>
            <a:endParaRPr lang="en-US" sz="138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691" y="6060758"/>
            <a:ext cx="438031" cy="4380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9691" y="6673929"/>
            <a:ext cx="2190393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56"/>
              </a:lnSpc>
              <a:buNone/>
            </a:pPr>
            <a:r>
              <a:rPr lang="en-US" sz="1725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Automation</a:t>
            </a:r>
            <a:endParaRPr lang="en-US" sz="1725" dirty="0"/>
          </a:p>
        </p:txBody>
      </p:sp>
      <p:sp>
        <p:nvSpPr>
          <p:cNvPr id="15" name="Text 8"/>
          <p:cNvSpPr/>
          <p:nvPr/>
        </p:nvSpPr>
        <p:spPr>
          <a:xfrm>
            <a:off x="6099691" y="7052905"/>
            <a:ext cx="7917418" cy="2803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08"/>
              </a:lnSpc>
              <a:buNone/>
            </a:pPr>
            <a:r>
              <a:rPr lang="en-US" sz="138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 deployment, scaling, and management.</a:t>
            </a:r>
            <a:endParaRPr lang="en-US" sz="1380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2024-07-27T20:45:48Z</dcterms:created>
  <dcterms:modified xsi:type="dcterms:W3CDTF">2024-07-27T20:45:48Z</dcterms:modified>
</cp:coreProperties>
</file>